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6222" autoAdjust="0"/>
  </p:normalViewPr>
  <p:slideViewPr>
    <p:cSldViewPr>
      <p:cViewPr varScale="1">
        <p:scale>
          <a:sx n="88" d="100"/>
          <a:sy n="88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51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e ações de Saúde</a:t>
            </a: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1</a:t>
            </a:r>
            <a:r>
              <a:rPr lang="en-US" sz="2800" b="1" dirty="0" smtClean="0">
                <a:cs typeface="Times New Roman" pitchFamily="18" charset="0"/>
              </a:rPr>
              <a:t>° </a:t>
            </a:r>
            <a:r>
              <a:rPr lang="en-US" sz="2800" b="1" dirty="0" err="1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EXERCÍCIO DE </a:t>
            </a:r>
            <a:r>
              <a:rPr lang="en-US" sz="2800" b="1" dirty="0" smtClean="0">
                <a:cs typeface="Times New Roman" pitchFamily="18" charset="0"/>
              </a:rPr>
              <a:t>2023</a:t>
            </a:r>
            <a:endParaRPr lang="en-US" sz="2800" b="1" dirty="0">
              <a:cs typeface="Times New Roman" pitchFamily="18" charset="0"/>
            </a:endParaRP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/>
              <a:t>Lei  </a:t>
            </a:r>
            <a:r>
              <a:rPr lang="en-US" b="1" dirty="0" err="1"/>
              <a:t>Complementar</a:t>
            </a:r>
            <a:r>
              <a:rPr lang="en-US" b="1" dirty="0"/>
              <a:t>  n° 141/2012</a:t>
            </a:r>
          </a:p>
          <a:p>
            <a:pPr marL="457200" indent="-457200"/>
            <a:endParaRPr lang="pt-BR" b="1" dirty="0"/>
          </a:p>
          <a:p>
            <a:pPr marL="457200" indent="-457200"/>
            <a:r>
              <a:rPr lang="pt-BR" b="1" dirty="0"/>
              <a:t>Art. 36, § 5° -</a:t>
            </a:r>
            <a:r>
              <a:rPr lang="pt-BR" dirty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</a:t>
            </a:r>
            <a:r>
              <a:rPr lang="pt-BR" b="1" u="sng" dirty="0" smtClean="0"/>
              <a:t>2023</a:t>
            </a:r>
            <a:endParaRPr lang="pt-BR" b="1" u="sng" dirty="0"/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8052666"/>
              </p:ext>
            </p:extLst>
          </p:nvPr>
        </p:nvGraphicFramePr>
        <p:xfrm>
          <a:off x="465140" y="2700338"/>
          <a:ext cx="7964512" cy="1910398"/>
        </p:xfrm>
        <a:graphic>
          <a:graphicData uri="http://schemas.openxmlformats.org/drawingml/2006/table">
            <a:tbl>
              <a:tblPr/>
              <a:tblGrid>
                <a:gridCol w="4497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6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275.284,25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7.687.876,90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7.963.161,15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Aplicação</a:t>
            </a:r>
            <a:r>
              <a:rPr lang="en-US" b="1" u="sng" dirty="0"/>
              <a:t> </a:t>
            </a:r>
            <a:r>
              <a:rPr lang="en-US" b="1" u="sng" dirty="0" err="1"/>
              <a:t>Mínima</a:t>
            </a:r>
            <a:r>
              <a:rPr lang="en-US" b="1" u="sng" dirty="0"/>
              <a:t>: R</a:t>
            </a:r>
            <a:r>
              <a:rPr lang="en-US" b="1" u="sng" dirty="0" smtClean="0"/>
              <a:t>$ 1.194.474,17        </a:t>
            </a:r>
            <a:endParaRPr lang="pt-BR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 -  EXERCICIO DE </a:t>
            </a:r>
            <a:r>
              <a:rPr lang="pt-BR" b="1" u="sng" dirty="0" smtClean="0"/>
              <a:t>2023 </a:t>
            </a:r>
            <a:endParaRPr lang="pt-BR" b="1" u="sng" dirty="0"/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0598267"/>
              </p:ext>
            </p:extLst>
          </p:nvPr>
        </p:nvGraphicFramePr>
        <p:xfrm>
          <a:off x="685800" y="1857364"/>
          <a:ext cx="7772400" cy="4817272"/>
        </p:xfrm>
        <a:graphic>
          <a:graphicData uri="http://schemas.openxmlformats.org/drawingml/2006/table">
            <a:tbl>
              <a:tblPr/>
              <a:tblGrid>
                <a:gridCol w="5095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76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1.591.997,57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284.516,07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2.800,00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323.733,84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8.775,00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457.824,96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7.403,16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110.972,94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5960899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5.990,00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2.793.473,54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431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70706" y="3523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POR FONTE DE RECURSO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-25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86919282"/>
              </p:ext>
            </p:extLst>
          </p:nvPr>
        </p:nvGraphicFramePr>
        <p:xfrm>
          <a:off x="1043608" y="1340768"/>
          <a:ext cx="7416824" cy="5142162"/>
        </p:xfrm>
        <a:graphic>
          <a:graphicData uri="http://schemas.openxmlformats.org/drawingml/2006/table">
            <a:tbl>
              <a:tblPr/>
              <a:tblGrid>
                <a:gridCol w="54499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69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6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vinculado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1.933.018,33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461.568,55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18.655,37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9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livres Fonte 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6.970,63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3070259"/>
                  </a:ext>
                </a:extLst>
              </a:tr>
              <a:tr h="532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41.582,00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6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110.181,59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2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agentes comunitários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221.497,07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8069610"/>
                  </a:ext>
                </a:extLst>
              </a:tr>
              <a:tr h="82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</a:t>
                      </a: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2.793.473,54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1848"/>
              </p:ext>
            </p:extLst>
          </p:nvPr>
        </p:nvGraphicFramePr>
        <p:xfrm>
          <a:off x="1258888" y="2285992"/>
          <a:ext cx="6696075" cy="3602357"/>
        </p:xfrm>
        <a:graphic>
          <a:graphicData uri="http://schemas.openxmlformats.org/drawingml/2006/table">
            <a:tbl>
              <a:tblPr/>
              <a:tblGrid>
                <a:gridCol w="4537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2.793.473,54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853.484,58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853.484,58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1.939.988,96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31281"/>
              </p:ext>
            </p:extLst>
          </p:nvPr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22,55%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12456</TotalTime>
  <Words>312</Words>
  <Application>Microsoft Office PowerPoint</Application>
  <PresentationFormat>Apresentação na tela (4:3)</PresentationFormat>
  <Paragraphs>141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525</cp:revision>
  <dcterms:created xsi:type="dcterms:W3CDTF">2002-12-04T13:56:03Z</dcterms:created>
  <dcterms:modified xsi:type="dcterms:W3CDTF">2023-06-01T19:23:39Z</dcterms:modified>
</cp:coreProperties>
</file>